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2"/>
    <p:sldId id="263" r:id="rId3"/>
    <p:sldId id="257" r:id="rId4"/>
    <p:sldId id="259" r:id="rId5"/>
    <p:sldId id="262" r:id="rId6"/>
    <p:sldId id="261" r:id="rId7"/>
  </p:sldIdLst>
  <p:sldSz cx="9144000" cy="5143500" type="screen16x9"/>
  <p:notesSz cx="6858000" cy="9144000"/>
  <p:defaultTextStyle>
    <a:lvl1pPr defTabSz="457200">
      <a:buFont typeface="Tahoma"/>
      <a:defRPr>
        <a:uFill>
          <a:solidFill/>
        </a:uFill>
        <a:latin typeface="Calibri"/>
        <a:ea typeface="Calibri"/>
        <a:cs typeface="Calibri"/>
        <a:sym typeface="Calibri"/>
      </a:defRPr>
    </a:lvl1pPr>
    <a:lvl2pPr marL="4572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2pPr>
    <a:lvl3pPr marL="9144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3pPr>
    <a:lvl4pPr marL="13716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4pPr>
    <a:lvl5pPr marL="18288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5pPr>
    <a:lvl6pPr marL="22860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6pPr>
    <a:lvl7pPr marL="27432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7pPr>
    <a:lvl8pPr marL="32004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8pPr>
    <a:lvl9pPr marL="36576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firstRow>
  </a:tblStyle>
  <a:tblStyle styleId="{C7B018BB-80A7-4F77-B60F-C8B233D01FF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firstRow>
  </a:tblStyle>
  <a:tblStyle styleId="{2708684C-4D16-4618-839F-0558EEFCDFE6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758" y="-169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47" name="Shape 4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272331177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defRPr sz="2400">
        <a:latin typeface="Avenir Book"/>
        <a:ea typeface="Avenir Book"/>
        <a:cs typeface="Avenir Book"/>
        <a:sym typeface="Avenir Book"/>
      </a:defRPr>
    </a:lvl1pPr>
    <a:lvl2pPr indent="228600" defTabSz="457200">
      <a:defRPr sz="2400">
        <a:latin typeface="Avenir Book"/>
        <a:ea typeface="Avenir Book"/>
        <a:cs typeface="Avenir Book"/>
        <a:sym typeface="Avenir Book"/>
      </a:defRPr>
    </a:lvl2pPr>
    <a:lvl3pPr indent="457200" defTabSz="457200">
      <a:defRPr sz="2400">
        <a:latin typeface="Avenir Book"/>
        <a:ea typeface="Avenir Book"/>
        <a:cs typeface="Avenir Book"/>
        <a:sym typeface="Avenir Book"/>
      </a:defRPr>
    </a:lvl3pPr>
    <a:lvl4pPr indent="685800" defTabSz="457200">
      <a:defRPr sz="2400">
        <a:latin typeface="Avenir Book"/>
        <a:ea typeface="Avenir Book"/>
        <a:cs typeface="Avenir Book"/>
        <a:sym typeface="Avenir Book"/>
      </a:defRPr>
    </a:lvl4pPr>
    <a:lvl5pPr indent="914400" defTabSz="457200">
      <a:defRPr sz="2400">
        <a:latin typeface="Avenir Book"/>
        <a:ea typeface="Avenir Book"/>
        <a:cs typeface="Avenir Book"/>
        <a:sym typeface="Avenir Book"/>
      </a:defRPr>
    </a:lvl5pPr>
    <a:lvl6pPr indent="1143000" defTabSz="457200">
      <a:defRPr sz="2400">
        <a:latin typeface="Avenir Book"/>
        <a:ea typeface="Avenir Book"/>
        <a:cs typeface="Avenir Book"/>
        <a:sym typeface="Avenir Book"/>
      </a:defRPr>
    </a:lvl6pPr>
    <a:lvl7pPr indent="1371600" defTabSz="457200">
      <a:defRPr sz="2400">
        <a:latin typeface="Avenir Book"/>
        <a:ea typeface="Avenir Book"/>
        <a:cs typeface="Avenir Book"/>
        <a:sym typeface="Avenir Book"/>
      </a:defRPr>
    </a:lvl7pPr>
    <a:lvl8pPr indent="1600200" defTabSz="457200">
      <a:defRPr sz="2400">
        <a:latin typeface="Avenir Book"/>
        <a:ea typeface="Avenir Book"/>
        <a:cs typeface="Avenir Book"/>
        <a:sym typeface="Avenir Book"/>
      </a:defRPr>
    </a:lvl8pPr>
    <a:lvl9pPr indent="1828800" defTabSz="457200">
      <a:defRPr sz="2400">
        <a:latin typeface="Avenir Book"/>
        <a:ea typeface="Avenir Book"/>
        <a:cs typeface="Avenir Book"/>
        <a:sym typeface="Avenir Book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 smtClean="0">
                <a:effectLst/>
                <a:latin typeface="Avenir Book"/>
                <a:ea typeface="Avenir Book"/>
                <a:cs typeface="Avenir Book"/>
                <a:sym typeface="Avenir Book"/>
              </a:rPr>
              <a:t>Divorce is a terrible thing to experience. You</a:t>
            </a:r>
            <a:r>
              <a:rPr lang="en-US" sz="2400" baseline="0" dirty="0" smtClean="0">
                <a:effectLst/>
                <a:latin typeface="Avenir Book"/>
                <a:ea typeface="Avenir Book"/>
                <a:cs typeface="Avenir Book"/>
                <a:sym typeface="Avenir Book"/>
              </a:rPr>
              <a:t> and your spouse may have agreed that it’s time to end the marriage. You probably haven’t found a fair way to decide who keeps the house, who would have custody at the kids and so forth. When going through divorce it is critical that you find a lawyer who’s going to stand up for your needs and rights and make sure that you get what you deserve.  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1725111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aseline="0" dirty="0" smtClean="0">
                <a:effectLst/>
                <a:latin typeface="Avenir Book"/>
                <a:ea typeface="Avenir Book"/>
                <a:cs typeface="Avenir Book"/>
                <a:sym typeface="Avenir Book"/>
              </a:rPr>
              <a:t>When going through divorce it is critical that you find a lawyer who’s going to stand up for your needs and rights and make sure that you get what you deserve.  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1725111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dirty="0" smtClean="0">
                <a:effectLst/>
                <a:latin typeface="Avenir Book"/>
                <a:ea typeface="Avenir Book"/>
                <a:cs typeface="Avenir Book"/>
                <a:sym typeface="Avenir Book"/>
              </a:rPr>
              <a:t>We would love to help you.  </a:t>
            </a:r>
            <a:r>
              <a:rPr lang="en-US" sz="2400" dirty="0" smtClean="0">
                <a:effectLst/>
                <a:latin typeface="Avenir Book"/>
                <a:ea typeface="Avenir Book"/>
                <a:cs typeface="Avenir Book"/>
                <a:sym typeface="Avenir Book"/>
              </a:rPr>
              <a:t>We’ve dedicated ourselves and our firm with helping those who’s going through divorce</a:t>
            </a:r>
            <a:r>
              <a:rPr lang="en-US" sz="2400" baseline="0" dirty="0" smtClean="0">
                <a:effectLst/>
                <a:latin typeface="Avenir Book"/>
                <a:ea typeface="Avenir Book"/>
                <a:cs typeface="Avenir Book"/>
                <a:sym typeface="Avenir Book"/>
              </a:rPr>
              <a:t> and protecting their rights</a:t>
            </a:r>
            <a:endParaRPr lang="bg-BG" sz="2400" dirty="0">
              <a:effectLst/>
              <a:latin typeface="Avenir Book"/>
              <a:ea typeface="Avenir Book"/>
              <a:cs typeface="Avenir Book"/>
              <a:sym typeface="Avenir Book"/>
            </a:endParaRPr>
          </a:p>
        </p:txBody>
      </p:sp>
    </p:spTree>
    <p:extLst>
      <p:ext uri="{BB962C8B-B14F-4D97-AF65-F5344CB8AC3E}">
        <p14:creationId xmlns:p14="http://schemas.microsoft.com/office/powerpoint/2010/main" val="24934160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dirty="0" smtClean="0">
                <a:effectLst/>
                <a:latin typeface="Avenir Book"/>
                <a:ea typeface="Avenir Book"/>
                <a:cs typeface="Avenir Book"/>
                <a:sym typeface="Avenir Book"/>
              </a:rPr>
              <a:t>You deserve a law firm that is professional, experienced and delegate 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2791322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2791322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890097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>
            <a:spLocks noGrp="1"/>
          </p:cNvSpPr>
          <p:nvPr>
            <p:ph type="title"/>
          </p:nvPr>
        </p:nvSpPr>
        <p:spPr>
          <a:xfrm>
            <a:off x="685800" y="1383507"/>
            <a:ext cx="7772400" cy="153114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7" name="Shape 7"/>
          <p:cNvSpPr>
            <a:spLocks noGrp="1"/>
          </p:cNvSpPr>
          <p:nvPr>
            <p:ph type="body" idx="1"/>
          </p:nvPr>
        </p:nvSpPr>
        <p:spPr>
          <a:xfrm>
            <a:off x="1371600" y="2914650"/>
            <a:ext cx="6400800" cy="222885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 typeface="Tahoma"/>
              <a:buNone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1pPr>
            <a:lvl2pPr marL="4572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2pPr>
            <a:lvl3pPr marL="9144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3pPr>
            <a:lvl4pPr marL="13716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4pPr>
            <a:lvl5pPr marL="18288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5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Five</a:t>
            </a:r>
          </a:p>
        </p:txBody>
      </p:sp>
      <p:sp>
        <p:nvSpPr>
          <p:cNvPr id="8" name="Shape 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>
            <a:spLocks noGrp="1"/>
          </p:cNvSpPr>
          <p:nvPr>
            <p:ph type="title"/>
          </p:nvPr>
        </p:nvSpPr>
        <p:spPr>
          <a:xfrm>
            <a:off x="6629400" y="0"/>
            <a:ext cx="2057400" cy="360045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44" name="Shape 44"/>
          <p:cNvSpPr>
            <a:spLocks noGrp="1"/>
          </p:cNvSpPr>
          <p:nvPr>
            <p:ph type="body" idx="1"/>
          </p:nvPr>
        </p:nvSpPr>
        <p:spPr>
          <a:xfrm>
            <a:off x="457200" y="154780"/>
            <a:ext cx="6019800" cy="4576764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5" name="Shape 4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/>
          </p:nvPr>
        </p:nvSpPr>
        <p:spPr>
          <a:xfrm>
            <a:off x="722312" y="3305176"/>
            <a:ext cx="7772401" cy="1838324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lvl="0">
              <a:defRPr sz="1800" b="0" cap="none">
                <a:uFillTx/>
              </a:defRPr>
            </a:pPr>
            <a:r>
              <a:rPr sz="4000" b="1" cap="all">
                <a:uFill>
                  <a:solidFill/>
                </a:uFill>
              </a:rPr>
              <a:t>Title Text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/>
          </p:nvPr>
        </p:nvSpPr>
        <p:spPr>
          <a:xfrm>
            <a:off x="722312" y="894159"/>
            <a:ext cx="7772401" cy="2411016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 typeface="Tahoma"/>
              <a:buNone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1pPr>
            <a:lvl2pPr marL="4572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2pPr>
            <a:lvl3pPr marL="9144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3pPr>
            <a:lvl4pPr marL="13716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4pPr>
            <a:lvl5pPr marL="18288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5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Five</a:t>
            </a:r>
          </a:p>
        </p:txBody>
      </p:sp>
      <p:sp>
        <p:nvSpPr>
          <p:cNvPr id="16" name="Shape 1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1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xfrm>
            <a:off x="457200" y="900112"/>
            <a:ext cx="4038600" cy="2545558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9" indent="-320039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pPr lvl="0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20" name="Shape 2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>
            <a:spLocks noGrp="1"/>
          </p:cNvSpPr>
          <p:nvPr>
            <p:ph type="title"/>
          </p:nvPr>
        </p:nvSpPr>
        <p:spPr>
          <a:xfrm>
            <a:off x="457200" y="192608"/>
            <a:ext cx="8229600" cy="883992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23" name="Shape 23"/>
          <p:cNvSpPr>
            <a:spLocks noGrp="1"/>
          </p:cNvSpPr>
          <p:nvPr>
            <p:ph type="body" idx="1"/>
          </p:nvPr>
        </p:nvSpPr>
        <p:spPr>
          <a:xfrm>
            <a:off x="457200" y="1076599"/>
            <a:ext cx="4040188" cy="55455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 typeface="Tahoma"/>
              <a:buNone/>
              <a:defRPr sz="2400" b="1"/>
            </a:lvl1pPr>
            <a:lvl2pPr marL="457200" indent="0">
              <a:spcBef>
                <a:spcPts val="500"/>
              </a:spcBef>
              <a:buFont typeface="Tahoma"/>
              <a:buChar char="-"/>
              <a:defRPr sz="2400" b="1"/>
            </a:lvl2pPr>
            <a:lvl3pPr marL="914400" indent="0">
              <a:spcBef>
                <a:spcPts val="500"/>
              </a:spcBef>
              <a:buFont typeface="Tahoma"/>
              <a:buChar char="-"/>
              <a:defRPr sz="2400" b="1"/>
            </a:lvl3pPr>
            <a:lvl4pPr marL="1371600" indent="0">
              <a:spcBef>
                <a:spcPts val="500"/>
              </a:spcBef>
              <a:buFont typeface="Tahoma"/>
              <a:buChar char="-"/>
              <a:defRPr sz="2400" b="1"/>
            </a:lvl4pPr>
            <a:lvl5pPr marL="1828800" indent="0">
              <a:spcBef>
                <a:spcPts val="500"/>
              </a:spcBef>
              <a:buFont typeface="Tahoma"/>
              <a:buChar char="-"/>
              <a:defRPr sz="2400" b="1"/>
            </a:lvl5pPr>
          </a:lstStyle>
          <a:p>
            <a:pPr lvl="0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One</a:t>
            </a:r>
          </a:p>
          <a:p>
            <a:pPr lvl="1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Two</a:t>
            </a:r>
          </a:p>
          <a:p>
            <a:pPr lvl="2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Three</a:t>
            </a:r>
          </a:p>
          <a:p>
            <a:pPr lvl="3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Four</a:t>
            </a:r>
          </a:p>
          <a:p>
            <a:pPr lvl="4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Five</a:t>
            </a:r>
          </a:p>
        </p:txBody>
      </p:sp>
      <p:sp>
        <p:nvSpPr>
          <p:cNvPr id="24" name="Shape 2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/>
          </p:nvPr>
        </p:nvSpPr>
        <p:spPr>
          <a:xfrm>
            <a:off x="457200" y="69057"/>
            <a:ext cx="8229600" cy="113109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27" name="Shape 2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>
            <a:spLocks noGrp="1"/>
          </p:cNvSpPr>
          <p:nvPr>
            <p:ph type="title"/>
          </p:nvPr>
        </p:nvSpPr>
        <p:spPr>
          <a:xfrm>
            <a:off x="457201" y="0"/>
            <a:ext cx="3008314" cy="107632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 sz="1800" b="0">
                <a:uFillTx/>
              </a:defRPr>
            </a:pPr>
            <a:r>
              <a:rPr sz="2000" b="1">
                <a:uFill>
                  <a:solidFill/>
                </a:uFill>
              </a:rPr>
              <a:t>Title Text</a:t>
            </a:r>
          </a:p>
        </p:txBody>
      </p:sp>
      <p:sp>
        <p:nvSpPr>
          <p:cNvPr id="32" name="Shape 32"/>
          <p:cNvSpPr>
            <a:spLocks noGrp="1"/>
          </p:cNvSpPr>
          <p:nvPr>
            <p:ph type="body" idx="1"/>
          </p:nvPr>
        </p:nvSpPr>
        <p:spPr>
          <a:xfrm>
            <a:off x="3575050" y="204788"/>
            <a:ext cx="5111750" cy="493871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33" name="Shape 3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1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 sz="1800" b="0">
                <a:uFillTx/>
              </a:defRPr>
            </a:pPr>
            <a:r>
              <a:rPr sz="2000" b="1">
                <a:uFill>
                  <a:solidFill/>
                </a:uFill>
              </a:rPr>
              <a:t>Title Text</a:t>
            </a:r>
          </a:p>
        </p:txBody>
      </p:sp>
      <p:sp>
        <p:nvSpPr>
          <p:cNvPr id="36" name="Shape 36"/>
          <p:cNvSpPr>
            <a:spLocks noGrp="1"/>
          </p:cNvSpPr>
          <p:nvPr>
            <p:ph type="body" idx="1"/>
          </p:nvPr>
        </p:nvSpPr>
        <p:spPr>
          <a:xfrm>
            <a:off x="1792288" y="4025503"/>
            <a:ext cx="5486401" cy="60364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 typeface="Tahoma"/>
              <a:buNone/>
              <a:defRPr sz="1400"/>
            </a:lvl1pPr>
            <a:lvl2pPr marL="457200" indent="0">
              <a:spcBef>
                <a:spcPts val="300"/>
              </a:spcBef>
              <a:buFont typeface="Tahoma"/>
              <a:buChar char="-"/>
              <a:defRPr sz="1400"/>
            </a:lvl2pPr>
            <a:lvl3pPr marL="914400" indent="0">
              <a:spcBef>
                <a:spcPts val="300"/>
              </a:spcBef>
              <a:buFont typeface="Tahoma"/>
              <a:buChar char="-"/>
              <a:defRPr sz="1400"/>
            </a:lvl3pPr>
            <a:lvl4pPr marL="1371600" indent="0">
              <a:spcBef>
                <a:spcPts val="300"/>
              </a:spcBef>
              <a:buFont typeface="Tahoma"/>
              <a:buChar char="-"/>
              <a:defRPr sz="1400"/>
            </a:lvl4pPr>
            <a:lvl5pPr marL="1828800" indent="0">
              <a:spcBef>
                <a:spcPts val="300"/>
              </a:spcBef>
              <a:buFont typeface="Tahoma"/>
              <a:buChar char="-"/>
              <a:defRPr sz="1400"/>
            </a:lvl5pPr>
          </a:lstStyle>
          <a:p>
            <a:pPr lvl="0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37" name="Shape 3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457200" y="69057"/>
            <a:ext cx="8229600" cy="1131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9433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553200" y="4784804"/>
            <a:ext cx="2133600" cy="238761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  <a:latin typeface="+mn-lt"/>
                <a:ea typeface="+mn-ea"/>
                <a:cs typeface="+mn-cs"/>
                <a:sym typeface="Myriad Pro"/>
              </a:defRPr>
            </a:lvl1pPr>
          </a:lstStyle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ransition spd="med"/>
  <p:txStyles>
    <p:titleStyle>
      <a:lvl1pPr algn="ctr" defTabSz="457200">
        <a:buFont typeface="Tahoma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1pPr>
      <a:lvl2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2pPr>
      <a:lvl3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3pPr>
      <a:lvl4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4pPr>
      <a:lvl5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5pPr>
      <a:lvl6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6pPr>
      <a:lvl7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7pPr>
      <a:lvl8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8pPr>
      <a:lvl9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9pPr>
    </p:titleStyle>
    <p:bodyStyle>
      <a:lvl1pPr marL="342900" indent="-34290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1pPr>
      <a:lvl2pPr marL="783771" indent="-326571" defTabSz="457200">
        <a:spcBef>
          <a:spcPts val="700"/>
        </a:spcBef>
        <a:buSzPct val="100000"/>
        <a:buFont typeface="Arial"/>
        <a:buChar char="–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2pPr>
      <a:lvl3pPr marL="1219200" indent="-30480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3pPr>
      <a:lvl4pPr marL="1737360" indent="-365760" defTabSz="457200">
        <a:spcBef>
          <a:spcPts val="700"/>
        </a:spcBef>
        <a:buSzPct val="100000"/>
        <a:buFont typeface="Arial"/>
        <a:buChar char="–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4pPr>
      <a:lvl5pPr marL="2194560" indent="-365760" defTabSz="457200">
        <a:spcBef>
          <a:spcPts val="700"/>
        </a:spcBef>
        <a:buSzPct val="100000"/>
        <a:buFont typeface="Arial"/>
        <a:buChar char="»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5pPr>
      <a:lvl6pPr marL="2651760" indent="-36576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6pPr>
      <a:lvl7pPr marL="3108960" indent="-36576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7pPr>
      <a:lvl8pPr marL="3566159" indent="-365759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8pPr>
      <a:lvl9pPr marL="4023359" indent="-365759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9pPr>
    </p:bodyStyle>
    <p:otherStyle>
      <a:lvl1pPr algn="r" defTabSz="457200">
        <a:buFont typeface="Tahoma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1pPr>
      <a:lvl2pPr marL="4572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2pPr>
      <a:lvl3pPr marL="9144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3pPr>
      <a:lvl4pPr marL="13716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4pPr>
      <a:lvl5pPr marL="18288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5pPr>
      <a:lvl6pPr marL="22860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6pPr>
      <a:lvl7pPr marL="27432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7pPr>
      <a:lvl8pPr marL="32004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8pPr>
      <a:lvl9pPr marL="36576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work\Matt-Bush\10.28.2015-new-videos-ABC\New ABC Gifs\New ABC Gifs\ABC Veterinarian\ABC Veterinarian\Gifs\background_Bedroo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4678"/>
            <a:ext cx="9324528" cy="524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work\Matt-Bush\10.28.2015-new-videos-ABC\DivorceAttorney\ABC Divorce Attorney\Gifs\wife n hubby fighting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4340" y="-103635"/>
            <a:ext cx="9594812" cy="5397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Shape 51"/>
          <p:cNvSpPr/>
          <p:nvPr/>
        </p:nvSpPr>
        <p:spPr>
          <a:xfrm>
            <a:off x="478038" y="1923678"/>
            <a:ext cx="4814042" cy="1514619"/>
          </a:xfrm>
          <a:prstGeom prst="roundRect">
            <a:avLst>
              <a:gd name="adj" fmla="val 12577"/>
            </a:avLst>
          </a:prstGeom>
          <a:solidFill>
            <a:schemeClr val="tx1"/>
          </a:solidFill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8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 algn="ctr">
              <a:defRPr sz="1800">
                <a:solidFill>
                  <a:srgbClr val="000000"/>
                </a:solidFill>
                <a:uFillTx/>
              </a:defRPr>
            </a:pPr>
            <a:r>
              <a:rPr lang="en-US" sz="3600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How to find a fair way to decide who gets what?</a:t>
            </a:r>
            <a:endParaRPr sz="3600" dirty="0">
              <a:solidFill>
                <a:srgbClr val="FFFFFF"/>
              </a:solidFill>
              <a:uFill>
                <a:solidFill>
                  <a:srgbClr val="FFFFFF"/>
                </a:solidFill>
              </a:uFill>
            </a:endParaRPr>
          </a:p>
        </p:txBody>
      </p:sp>
      <p:sp>
        <p:nvSpPr>
          <p:cNvPr id="53" name="Shape 53"/>
          <p:cNvSpPr/>
          <p:nvPr/>
        </p:nvSpPr>
        <p:spPr>
          <a:xfrm>
            <a:off x="478038" y="2715765"/>
            <a:ext cx="4814042" cy="1584177"/>
          </a:xfrm>
          <a:prstGeom prst="roundRect">
            <a:avLst>
              <a:gd name="adj" fmla="val 15171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8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 algn="ctr">
              <a:defRPr sz="1800">
                <a:solidFill>
                  <a:srgbClr val="000000"/>
                </a:solidFill>
                <a:uFillTx/>
              </a:defRPr>
            </a:pPr>
            <a:r>
              <a:rPr lang="en-US" sz="4400" dirty="0" smtClean="0">
                <a:solidFill>
                  <a:schemeClr val="tx1"/>
                </a:solidFill>
              </a:rPr>
              <a:t>Divorce is a terrible thing to experience</a:t>
            </a:r>
            <a:endParaRPr lang="en-US" sz="4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 advClick="0" advTm="12000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3" nodeType="afterEffect">
                                  <p:stCondLst>
                                    <p:cond delay="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100"/>
                            </p:stCondLst>
                            <p:childTnLst>
                              <p:par>
                                <p:cTn id="10" presetID="2" presetClass="exit" presetSubtype="2" fill="hold" grpId="4" nodeType="afterEffect">
                                  <p:stCondLst>
                                    <p:cond delay="3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800"/>
                            </p:stCondLst>
                            <p:childTnLst>
                              <p:par>
                                <p:cTn id="15" presetID="2" presetClass="entr" presetSubtype="2" fill="hold" grpId="5" nodeType="afterEffect">
                                  <p:stCondLst>
                                    <p:cond delay="9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5" animBg="1" advAuto="0"/>
      <p:bldP spid="53" grpId="3" animBg="1" advAuto="0"/>
      <p:bldP spid="53" grpId="4" animBg="1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work\Matt-Bush\10.28.2015-new-videos-ABC\DivorceAttorney\ABC Divorce Attorney\Gifs\background_offic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856"/>
            <a:ext cx="9193522" cy="5171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D:\work\Matt-Bush\10.28.2015-new-videos-ABC\DivorceAttorney\ABC Divorce Attorney\Gifs\lawyer only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00" y="-92546"/>
            <a:ext cx="9152199" cy="514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D:\work\Matt-Bush\10.28.2015-new-videos-ABC\DivorceAttorney\ABC Divorce Attorney\Gifs\woman only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20538"/>
            <a:ext cx="9204543" cy="5177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D:\work\Matt-Bush\10.28.2015-new-videos-ABC\DivorceAttorney\ABC Divorce Attorney\Gifs\man only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0542" y="-596602"/>
            <a:ext cx="10369153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Shape 51"/>
          <p:cNvSpPr/>
          <p:nvPr/>
        </p:nvSpPr>
        <p:spPr>
          <a:xfrm>
            <a:off x="107504" y="2281267"/>
            <a:ext cx="4814042" cy="1514619"/>
          </a:xfrm>
          <a:prstGeom prst="roundRect">
            <a:avLst>
              <a:gd name="adj" fmla="val 12577"/>
            </a:avLst>
          </a:prstGeom>
          <a:solidFill>
            <a:schemeClr val="tx1"/>
          </a:solidFill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8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 algn="ctr">
              <a:defRPr sz="1800">
                <a:solidFill>
                  <a:srgbClr val="000000"/>
                </a:solidFill>
                <a:uFillTx/>
              </a:defRPr>
            </a:pPr>
            <a:r>
              <a:rPr lang="en-US" sz="4400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Everyone gets what they deserve</a:t>
            </a:r>
            <a:endParaRPr sz="4400" dirty="0">
              <a:solidFill>
                <a:srgbClr val="FFFFFF"/>
              </a:solidFill>
              <a:uFill>
                <a:solidFill>
                  <a:srgbClr val="FFFFFF"/>
                </a:solidFill>
              </a:uFill>
            </a:endParaRPr>
          </a:p>
        </p:txBody>
      </p:sp>
      <p:sp>
        <p:nvSpPr>
          <p:cNvPr id="53" name="Shape 53"/>
          <p:cNvSpPr/>
          <p:nvPr/>
        </p:nvSpPr>
        <p:spPr>
          <a:xfrm>
            <a:off x="27484" y="2499741"/>
            <a:ext cx="4814042" cy="2088233"/>
          </a:xfrm>
          <a:prstGeom prst="roundRect">
            <a:avLst>
              <a:gd name="adj" fmla="val 15171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8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 algn="ctr">
              <a:defRPr sz="1800">
                <a:solidFill>
                  <a:srgbClr val="000000"/>
                </a:solidFill>
                <a:uFillTx/>
              </a:defRPr>
            </a:pPr>
            <a:r>
              <a:rPr lang="en-US" sz="4400" dirty="0" smtClean="0">
                <a:solidFill>
                  <a:schemeClr val="tx1"/>
                </a:solidFill>
              </a:rPr>
              <a:t>A lawyer who’s standing up for your needs and rights</a:t>
            </a:r>
            <a:r>
              <a:rPr lang="en-US" sz="4400" dirty="0" smtClean="0">
                <a:solidFill>
                  <a:schemeClr val="tx1"/>
                </a:solidFill>
              </a:rPr>
              <a:t> </a:t>
            </a:r>
            <a:endParaRPr lang="en-US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182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0">
        <p:fade/>
      </p:transition>
    </mc:Choice>
    <mc:Fallback>
      <p:transition spd="med" advClick="0" advTm="1000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100"/>
                            </p:stCondLst>
                            <p:childTnLst>
                              <p:par>
                                <p:cTn id="10" presetID="2" presetClass="exit" presetSubtype="2" fill="hold" grpId="1" nodeType="afterEffect">
                                  <p:stCondLst>
                                    <p:cond delay="3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8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9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 advAuto="0"/>
      <p:bldP spid="53" grpId="0" animBg="1" advAuto="0"/>
      <p:bldP spid="53" grpId="1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Natural-Paper-Background-Texture-HD.jp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56" name="Shape 56"/>
          <p:cNvSpPr/>
          <p:nvPr/>
        </p:nvSpPr>
        <p:spPr>
          <a:xfrm>
            <a:off x="2987824" y="906433"/>
            <a:ext cx="5556075" cy="1449293"/>
          </a:xfrm>
          <a:prstGeom prst="roundRect">
            <a:avLst>
              <a:gd name="adj" fmla="val 13144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algn="ctr">
              <a:defRPr sz="38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lang="en-US" sz="3800" dirty="0" smtClean="0">
                <a:uFill>
                  <a:solidFill>
                    <a:srgbClr val="FFFFFF"/>
                  </a:solidFill>
                </a:uFill>
              </a:rPr>
              <a:t>We Would Love To Help You!</a:t>
            </a:r>
            <a:endParaRPr sz="3800" dirty="0">
              <a:uFill>
                <a:solidFill>
                  <a:srgbClr val="FFFFFF"/>
                </a:solidFill>
              </a:uFill>
            </a:endParaRPr>
          </a:p>
        </p:txBody>
      </p:sp>
      <p:sp>
        <p:nvSpPr>
          <p:cNvPr id="7" name="Shape 56"/>
          <p:cNvSpPr/>
          <p:nvPr/>
        </p:nvSpPr>
        <p:spPr>
          <a:xfrm>
            <a:off x="2987824" y="2931790"/>
            <a:ext cx="5556075" cy="1449293"/>
          </a:xfrm>
          <a:prstGeom prst="roundRect">
            <a:avLst>
              <a:gd name="adj" fmla="val 13144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algn="ctr">
              <a:defRPr sz="38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lang="en-US" sz="3800" dirty="0" smtClean="0">
                <a:uFill>
                  <a:solidFill>
                    <a:srgbClr val="FFFFFF"/>
                  </a:solidFill>
                </a:uFill>
              </a:rPr>
              <a:t>We are dedicated to protect your rights</a:t>
            </a:r>
            <a:endParaRPr sz="3800" dirty="0">
              <a:uFill>
                <a:solidFill>
                  <a:srgbClr val="FFFFFF"/>
                </a:solidFill>
              </a:uFill>
            </a:endParaRPr>
          </a:p>
        </p:txBody>
      </p:sp>
      <p:pic>
        <p:nvPicPr>
          <p:cNvPr id="2051" name="Picture 3" descr="D:\work\Matt-Bush\10.28.2015-new-videos-ABC\DivorceAttorney\ABC Divorce Attorney\Gifs\Lawyer_Wave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2692" y="-477882"/>
            <a:ext cx="5594692" cy="5594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1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2" animBg="1" advAuto="0"/>
      <p:bldP spid="7" grpId="0" animBg="1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Natural-Paper-Background-Texture-HD.jp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67" name="Shape 67"/>
          <p:cNvSpPr/>
          <p:nvPr/>
        </p:nvSpPr>
        <p:spPr>
          <a:xfrm>
            <a:off x="4896259" y="771112"/>
            <a:ext cx="3852205" cy="1077563"/>
          </a:xfrm>
          <a:prstGeom prst="roundRect">
            <a:avLst>
              <a:gd name="adj" fmla="val 20961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/>
          <a:p>
            <a:pPr lvl="0" algn="ctr">
              <a:defRPr>
                <a:uFillTx/>
              </a:defRPr>
            </a:pPr>
            <a:r>
              <a:rPr lang="en-US" sz="5000" dirty="0" smtClean="0">
                <a:uFill>
                  <a:solidFill>
                    <a:srgbClr val="FFFFFF"/>
                  </a:solidFill>
                </a:uFill>
              </a:rPr>
              <a:t>Professional</a:t>
            </a:r>
            <a:endParaRPr sz="3300" dirty="0">
              <a:uFill>
                <a:solidFill>
                  <a:srgbClr val="FFFFFF"/>
                </a:solidFill>
              </a:uFill>
            </a:endParaRPr>
          </a:p>
        </p:txBody>
      </p:sp>
      <p:sp>
        <p:nvSpPr>
          <p:cNvPr id="68" name="Shape 68"/>
          <p:cNvSpPr/>
          <p:nvPr/>
        </p:nvSpPr>
        <p:spPr>
          <a:xfrm>
            <a:off x="4896259" y="2257642"/>
            <a:ext cx="3816424" cy="1077562"/>
          </a:xfrm>
          <a:prstGeom prst="roundRect">
            <a:avLst>
              <a:gd name="adj" fmla="val 20961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/>
          <a:p>
            <a:pPr lvl="0" algn="ctr">
              <a:defRPr>
                <a:uFillTx/>
              </a:defRPr>
            </a:pPr>
            <a:r>
              <a:rPr lang="en-US" sz="5000" dirty="0" smtClean="0">
                <a:uFill>
                  <a:solidFill>
                    <a:srgbClr val="FFFFFF"/>
                  </a:solidFill>
                </a:uFill>
              </a:rPr>
              <a:t>Experienced</a:t>
            </a:r>
            <a:endParaRPr sz="5000" dirty="0">
              <a:uFill>
                <a:solidFill>
                  <a:srgbClr val="FFFFFF"/>
                </a:solidFill>
              </a:uFill>
            </a:endParaRPr>
          </a:p>
        </p:txBody>
      </p:sp>
      <p:sp>
        <p:nvSpPr>
          <p:cNvPr id="69" name="Shape 69"/>
          <p:cNvSpPr/>
          <p:nvPr/>
        </p:nvSpPr>
        <p:spPr>
          <a:xfrm>
            <a:off x="5228583" y="3744171"/>
            <a:ext cx="3240361" cy="1077563"/>
          </a:xfrm>
          <a:prstGeom prst="roundRect">
            <a:avLst>
              <a:gd name="adj" fmla="val 24438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50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 algn="ctr">
              <a:defRPr sz="1800">
                <a:uFillTx/>
              </a:defRPr>
            </a:pPr>
            <a:r>
              <a:rPr lang="en-US" sz="5000" dirty="0" smtClean="0">
                <a:uFill>
                  <a:solidFill>
                    <a:srgbClr val="FFFFFF"/>
                  </a:solidFill>
                </a:uFill>
              </a:rPr>
              <a:t>Delegate</a:t>
            </a:r>
            <a:endParaRPr sz="5000" dirty="0">
              <a:uFill>
                <a:solidFill>
                  <a:srgbClr val="FFFFFF"/>
                </a:solidFill>
              </a:uFill>
            </a:endParaRPr>
          </a:p>
        </p:txBody>
      </p:sp>
      <p:pic>
        <p:nvPicPr>
          <p:cNvPr id="3075" name="Picture 3" descr="D:\work\Matt-Bush\10.28.2015-new-videos-ABC\DivorceAttorney\ABC Divorce Attorney\Gifs\Lawyer_Point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51182" y="-563200"/>
            <a:ext cx="5943262" cy="5943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9000">
        <p:fade/>
      </p:transition>
    </mc:Choice>
    <mc:Fallback>
      <p:transition spd="med" advClick="0" advTm="900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2" nodeType="after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" presetClass="entr" presetSubtype="8" fill="hold" grpId="3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800"/>
                            </p:stCondLst>
                            <p:childTnLst>
                              <p:par>
                                <p:cTn id="15" presetID="2" presetClass="entr" presetSubtype="8" fill="hold" grpId="4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2" animBg="1" advAuto="0"/>
      <p:bldP spid="68" grpId="3" animBg="1" advAuto="0"/>
      <p:bldP spid="69" grpId="4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Natural-Paper-Background-Texture-HD.jp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16" name="Shape 56"/>
          <p:cNvSpPr/>
          <p:nvPr/>
        </p:nvSpPr>
        <p:spPr>
          <a:xfrm>
            <a:off x="3149984" y="1707655"/>
            <a:ext cx="5742496" cy="1800199"/>
          </a:xfrm>
          <a:prstGeom prst="roundRect">
            <a:avLst>
              <a:gd name="adj" fmla="val 13144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algn="ctr">
              <a:defRPr sz="38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lang="en-US" sz="4800" dirty="0" smtClean="0">
                <a:uFill>
                  <a:solidFill>
                    <a:srgbClr val="FFFFFF"/>
                  </a:solidFill>
                </a:uFill>
              </a:rPr>
              <a:t>You need someone on your side</a:t>
            </a:r>
            <a:endParaRPr sz="4800" dirty="0">
              <a:uFill>
                <a:solidFill>
                  <a:srgbClr val="FFFFFF"/>
                </a:solidFill>
              </a:uFill>
            </a:endParaRPr>
          </a:p>
        </p:txBody>
      </p:sp>
      <p:pic>
        <p:nvPicPr>
          <p:cNvPr id="5125" name="Picture 5" descr="D:\work\Matt-Bush\10.28.2015-new-videos-ABC\DivorceAttorney\ABC Divorce Attorney\Gifs\Lawyer_Happy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04156" y="-496094"/>
            <a:ext cx="6020172" cy="6020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0138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Natural-Paper-Background-Texture-HD.jp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77" name="Shape 77"/>
          <p:cNvSpPr/>
          <p:nvPr/>
        </p:nvSpPr>
        <p:spPr>
          <a:xfrm>
            <a:off x="1541059" y="1078974"/>
            <a:ext cx="3415539" cy="1732240"/>
          </a:xfrm>
          <a:prstGeom prst="roundRect">
            <a:avLst>
              <a:gd name="adj" fmla="val 13039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/>
          <a:p>
            <a:pPr lvl="0" algn="ctr">
              <a:defRPr>
                <a:uFillTx/>
              </a:defRPr>
            </a:pPr>
            <a:r>
              <a:rPr sz="5000" dirty="0">
                <a:uFill>
                  <a:solidFill>
                    <a:srgbClr val="FFFFFF"/>
                  </a:solidFill>
                </a:uFill>
              </a:rPr>
              <a:t>Contact Us</a:t>
            </a:r>
            <a:br>
              <a:rPr sz="5000" dirty="0">
                <a:uFill>
                  <a:solidFill>
                    <a:srgbClr val="FFFFFF"/>
                  </a:solidFill>
                </a:uFill>
              </a:rPr>
            </a:br>
            <a:r>
              <a:rPr sz="5000" dirty="0" smtClean="0">
                <a:uFill>
                  <a:solidFill>
                    <a:srgbClr val="FFFFFF"/>
                  </a:solidFill>
                </a:uFill>
              </a:rPr>
              <a:t>Today</a:t>
            </a:r>
            <a:r>
              <a:rPr sz="3300" dirty="0" smtClean="0">
                <a:uFill>
                  <a:solidFill>
                    <a:srgbClr val="FFFFFF"/>
                  </a:solidFill>
                </a:uFill>
              </a:rPr>
              <a:t>      </a:t>
            </a:r>
            <a:endParaRPr sz="3300" dirty="0">
              <a:uFill>
                <a:solidFill>
                  <a:srgbClr val="FFFFFF"/>
                </a:solidFill>
              </a:uFill>
            </a:endParaRPr>
          </a:p>
        </p:txBody>
      </p:sp>
      <p:sp>
        <p:nvSpPr>
          <p:cNvPr id="8" name="Shape 78"/>
          <p:cNvSpPr/>
          <p:nvPr/>
        </p:nvSpPr>
        <p:spPr>
          <a:xfrm>
            <a:off x="342030" y="3219822"/>
            <a:ext cx="5673055" cy="1732239"/>
          </a:xfrm>
          <a:prstGeom prst="roundRect">
            <a:avLst>
              <a:gd name="adj" fmla="val 23658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/>
          <a:p>
            <a:pPr lvl="0" algn="ctr">
              <a:defRPr>
                <a:uFillTx/>
              </a:defRPr>
            </a:pPr>
            <a:r>
              <a:rPr sz="4600" dirty="0">
                <a:uFill>
                  <a:solidFill>
                    <a:srgbClr val="FFFFFF"/>
                  </a:solidFill>
                </a:uFill>
              </a:rPr>
              <a:t>We Look Forward To</a:t>
            </a:r>
            <a:br>
              <a:rPr sz="4600" dirty="0">
                <a:uFill>
                  <a:solidFill>
                    <a:srgbClr val="FFFFFF"/>
                  </a:solidFill>
                </a:uFill>
              </a:rPr>
            </a:br>
            <a:r>
              <a:rPr sz="4600" dirty="0">
                <a:uFill>
                  <a:solidFill>
                    <a:srgbClr val="FFFFFF"/>
                  </a:solidFill>
                </a:uFill>
              </a:rPr>
              <a:t>  Hearing From</a:t>
            </a:r>
            <a:r>
              <a:rPr sz="4800" dirty="0">
                <a:uFill>
                  <a:solidFill>
                    <a:srgbClr val="FFFFFF"/>
                  </a:solidFill>
                </a:uFill>
              </a:rPr>
              <a:t> </a:t>
            </a:r>
            <a:r>
              <a:rPr sz="4600" dirty="0">
                <a:uFill>
                  <a:solidFill>
                    <a:srgbClr val="FFFFFF"/>
                  </a:solidFill>
                </a:uFill>
              </a:rPr>
              <a:t>You</a:t>
            </a:r>
          </a:p>
        </p:txBody>
      </p:sp>
      <p:pic>
        <p:nvPicPr>
          <p:cNvPr id="6147" name="Picture 3" descr="D:\work\Matt-Bush\10.28.2015-new-videos-ABC\DivorceAttorney\ABC Divorce Attorney\Gifs\Lawyer_Thumbs Up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-594891"/>
            <a:ext cx="5974953" cy="5974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5000">
        <p:fade/>
      </p:transition>
    </mc:Choice>
    <mc:Fallback xmlns="">
      <p:transition spd="med" advClick="0" advTm="1500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2" nodeType="afterEffect">
                                  <p:stCondLst>
                                    <p:cond delay="17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2" animBg="1" advAuto="0"/>
      <p:bldP spid="8" grpId="0" animBg="1" advAuto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Myriad Pro"/>
        <a:ea typeface="Myriad Pro"/>
        <a:cs typeface="Myriad Pro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Myriad Pro"/>
        <a:ea typeface="Myriad Pro"/>
        <a:cs typeface="Myriad Pro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1496</TotalTime>
  <Words>211</Words>
  <Application>Microsoft Office PowerPoint</Application>
  <PresentationFormat>On-screen Show (16:9)</PresentationFormat>
  <Paragraphs>16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Default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Bilyana</dc:creator>
  <cp:lastModifiedBy>Bilyana</cp:lastModifiedBy>
  <cp:revision>44</cp:revision>
  <dcterms:modified xsi:type="dcterms:W3CDTF">2015-11-15T21:27:31Z</dcterms:modified>
</cp:coreProperties>
</file>