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2" r:id="rId6"/>
    <p:sldId id="261" r:id="rId7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758" y="-16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72331177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Are you experiencing trouble with your roof and</a:t>
            </a:r>
            <a:r>
              <a:rPr lang="en-US" sz="2400" baseline="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 in need of repair? Or perhaps you decided it’s time for a new one entirely.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72511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We would love to help you.  </a:t>
            </a:r>
            <a:r>
              <a:rPr lang="en-US" sz="240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When</a:t>
            </a:r>
            <a:r>
              <a:rPr lang="en-US" sz="2400" baseline="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 it comes to finding a roofing company you need someone that’s going to service your roof </a:t>
            </a:r>
            <a:r>
              <a:rPr lang="en-US" sz="2400" baseline="0" dirty="0" err="1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profesionally</a:t>
            </a:r>
            <a:r>
              <a:rPr lang="en-US" sz="2400" baseline="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 and get the job done right… the first time. </a:t>
            </a:r>
            <a:endParaRPr lang="bg-BG" sz="2400" dirty="0">
              <a:effectLst/>
              <a:latin typeface="Avenir Book"/>
              <a:ea typeface="Avenir Book"/>
              <a:cs typeface="Avenir Book"/>
              <a:sym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24934160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Don’t trust this job to just anyone.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98251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You deserve a roofer who is experienced,</a:t>
            </a:r>
            <a:r>
              <a:rPr lang="en-US" sz="2400" baseline="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 polite and available to help you right away.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79132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baseline="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We will sit down with you and determine the best repair-installation option. We are confident that with our level of skill and expertise we will provide you with a service that you will just love.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791322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Don’t risk further</a:t>
            </a:r>
            <a:r>
              <a:rPr lang="en-US" sz="2400" baseline="0" dirty="0" smtClean="0">
                <a:effectLst/>
                <a:latin typeface="Avenir Book"/>
                <a:ea typeface="Avenir Book"/>
                <a:cs typeface="Avenir Book"/>
                <a:sym typeface="Avenir Book"/>
              </a:rPr>
              <a:t> damage to your home. Schedule your free consultation today. You can reach us by following the directions on this page. We look forward to hearing from you.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9009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work\Matt-Bush\10.28.2015-new-videos-ABC\ABC Roofer\Gifs\bg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0538"/>
            <a:ext cx="10241139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Shape 51"/>
          <p:cNvSpPr/>
          <p:nvPr/>
        </p:nvSpPr>
        <p:spPr>
          <a:xfrm>
            <a:off x="478038" y="941384"/>
            <a:ext cx="4814042" cy="1514619"/>
          </a:xfrm>
          <a:prstGeom prst="roundRect">
            <a:avLst>
              <a:gd name="adj" fmla="val 12577"/>
            </a:avLst>
          </a:prstGeom>
          <a:solidFill>
            <a:schemeClr val="tx1"/>
          </a:solidFill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  <a:uFillTx/>
              </a:defRPr>
            </a:pPr>
            <a:r>
              <a:rPr lang="en-US" sz="440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Time for a new roof entirely</a:t>
            </a:r>
            <a:endParaRPr sz="4400" dirty="0">
              <a:solidFill>
                <a:srgbClr val="FFFFFF"/>
              </a:solidFill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53" name="Shape 53"/>
          <p:cNvSpPr/>
          <p:nvPr/>
        </p:nvSpPr>
        <p:spPr>
          <a:xfrm>
            <a:off x="478038" y="2715765"/>
            <a:ext cx="4814042" cy="1368153"/>
          </a:xfrm>
          <a:prstGeom prst="roundRect">
            <a:avLst>
              <a:gd name="adj" fmla="val 1517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  <a:uFillTx/>
              </a:defRPr>
            </a:pPr>
            <a:r>
              <a:rPr lang="en-US" sz="4400" dirty="0" smtClean="0">
                <a:solidFill>
                  <a:schemeClr val="tx1"/>
                </a:solidFill>
              </a:rPr>
              <a:t>Trouble with your roof?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Click="0" advTm="10000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3" nodeType="after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2" presetClass="exit" presetSubtype="2" fill="hold" grpId="4" nodeType="afterEffect">
                                  <p:stCondLst>
                                    <p:cond delay="2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200"/>
                            </p:stCondLst>
                            <p:childTnLst>
                              <p:par>
                                <p:cTn id="15" presetID="2" presetClass="entr" presetSubtype="2" fill="hold" grpId="5" nodeType="after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5" animBg="1" advAuto="0"/>
      <p:bldP spid="53" grpId="3" animBg="1" advAuto="0"/>
      <p:bldP spid="53" grpId="4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3149984" y="462357"/>
            <a:ext cx="5556075" cy="1449293"/>
          </a:xfrm>
          <a:prstGeom prst="roundRect">
            <a:avLst>
              <a:gd name="adj" fmla="val 13144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lang="en-US" sz="3800" dirty="0" smtClean="0">
                <a:uFill>
                  <a:solidFill>
                    <a:srgbClr val="FFFFFF"/>
                  </a:solidFill>
                </a:uFill>
              </a:rPr>
              <a:t>We Would Love To Help You!</a:t>
            </a:r>
            <a:endParaRPr sz="3800" dirty="0"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57" name="Shape 57"/>
          <p:cNvSpPr/>
          <p:nvPr/>
        </p:nvSpPr>
        <p:spPr>
          <a:xfrm>
            <a:off x="3149984" y="2617838"/>
            <a:ext cx="5556075" cy="1449293"/>
          </a:xfrm>
          <a:prstGeom prst="roundRect">
            <a:avLst>
              <a:gd name="adj" fmla="val 13144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800" dirty="0">
                <a:uFill>
                  <a:solidFill>
                    <a:srgbClr val="FFFFFF"/>
                  </a:solidFill>
                </a:uFill>
              </a:rPr>
              <a:t>You </a:t>
            </a:r>
            <a:r>
              <a:rPr lang="en-US" sz="3800" dirty="0" smtClean="0">
                <a:uFill>
                  <a:solidFill>
                    <a:srgbClr val="FFFFFF"/>
                  </a:solidFill>
                </a:uFill>
              </a:rPr>
              <a:t>Need</a:t>
            </a:r>
            <a:r>
              <a:rPr sz="3800" dirty="0" smtClean="0">
                <a:uFill>
                  <a:solidFill>
                    <a:srgbClr val="FFFFFF"/>
                  </a:solidFill>
                </a:uFill>
              </a:rPr>
              <a:t> </a:t>
            </a:r>
            <a:r>
              <a:rPr sz="3800" dirty="0" smtClean="0">
                <a:uFill>
                  <a:solidFill>
                    <a:srgbClr val="FFFFFF"/>
                  </a:solidFill>
                </a:uFill>
              </a:rPr>
              <a:t>A</a:t>
            </a:r>
            <a:r>
              <a:rPr lang="en-US" sz="3800" dirty="0" smtClean="0">
                <a:uFill>
                  <a:solidFill>
                    <a:srgbClr val="FFFFFF"/>
                  </a:solidFill>
                </a:uFill>
              </a:rPr>
              <a:t> Professional Roofer</a:t>
            </a:r>
            <a:r>
              <a:rPr sz="3800" dirty="0" smtClean="0">
                <a:uFill>
                  <a:solidFill>
                    <a:srgbClr val="FFFFFF"/>
                  </a:solidFill>
                </a:uFill>
              </a:rPr>
              <a:t>…</a:t>
            </a:r>
            <a:endParaRPr sz="3800" dirty="0">
              <a:uFill>
                <a:solidFill>
                  <a:srgbClr val="FFFFFF"/>
                </a:solidFill>
              </a:uFill>
            </a:endParaRPr>
          </a:p>
        </p:txBody>
      </p:sp>
      <p:pic>
        <p:nvPicPr>
          <p:cNvPr id="2052" name="Picture 4" descr="D:\work\Matt-Bush\10.28.2015-new-videos-ABC\ABC Roofer\Gifs\Landscaper_Wave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7762" y="-609687"/>
            <a:ext cx="5989750" cy="598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2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2" animBg="1" advAuto="0"/>
      <p:bldP spid="57" grpId="3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D:\work\Matt-Bush\10.28.2015-new-videos-ABC\ABC Roofer\Gifs\bg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984" y="-20538"/>
            <a:ext cx="9217024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D:\work\Matt-Bush\10.28.2015-new-videos-ABC\ABC Roofer\Gifs\Landscaper_Scratch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4744" y="3026"/>
            <a:ext cx="7430194" cy="7430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Shape 64"/>
          <p:cNvSpPr/>
          <p:nvPr/>
        </p:nvSpPr>
        <p:spPr>
          <a:xfrm>
            <a:off x="2231740" y="1838164"/>
            <a:ext cx="4680520" cy="2088232"/>
          </a:xfrm>
          <a:prstGeom prst="roundRect">
            <a:avLst>
              <a:gd name="adj" fmla="val 13144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51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lang="en-US" sz="4800" dirty="0" smtClean="0">
                <a:uFill>
                  <a:solidFill>
                    <a:srgbClr val="FFFFFF"/>
                  </a:solidFill>
                </a:uFill>
              </a:rPr>
              <a:t>Don’t Trust This Job To Just Anyone</a:t>
            </a:r>
            <a:endParaRPr sz="4800" dirty="0">
              <a:uFill>
                <a:solidFill>
                  <a:srgbClr val="FFFFFF"/>
                </a:solidFill>
              </a:u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8000">
        <p:fade/>
      </p:transition>
    </mc:Choice>
    <mc:Fallback>
      <p:transition spd="med" advClick="0" advTm="80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3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3" presetClass="exit" presetSubtype="16" fill="hold" grpId="4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3" animBg="1" advAuto="0"/>
      <p:bldP spid="64" grpId="4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Natural-Paper-Background-Texture-HD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7" name="Shape 67"/>
          <p:cNvSpPr/>
          <p:nvPr/>
        </p:nvSpPr>
        <p:spPr>
          <a:xfrm>
            <a:off x="4383691" y="771112"/>
            <a:ext cx="3852205" cy="1077563"/>
          </a:xfrm>
          <a:prstGeom prst="roundRect">
            <a:avLst>
              <a:gd name="adj" fmla="val 2096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lang="en-US" sz="5000" dirty="0" smtClean="0">
                <a:uFill>
                  <a:solidFill>
                    <a:srgbClr val="FFFFFF"/>
                  </a:solidFill>
                </a:uFill>
              </a:rPr>
              <a:t>Experienced</a:t>
            </a:r>
            <a:endParaRPr sz="3300" dirty="0"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68" name="Shape 68"/>
          <p:cNvSpPr/>
          <p:nvPr/>
        </p:nvSpPr>
        <p:spPr>
          <a:xfrm>
            <a:off x="4716016" y="2257642"/>
            <a:ext cx="3240360" cy="1077562"/>
          </a:xfrm>
          <a:prstGeom prst="roundRect">
            <a:avLst>
              <a:gd name="adj" fmla="val 2096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lang="en-US" sz="5000" dirty="0" smtClean="0">
                <a:uFill>
                  <a:solidFill>
                    <a:srgbClr val="FFFFFF"/>
                  </a:solidFill>
                </a:uFill>
              </a:rPr>
              <a:t>Polite</a:t>
            </a:r>
            <a:endParaRPr sz="5000" dirty="0"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69" name="Shape 69"/>
          <p:cNvSpPr/>
          <p:nvPr/>
        </p:nvSpPr>
        <p:spPr>
          <a:xfrm>
            <a:off x="4716015" y="3744171"/>
            <a:ext cx="3240361" cy="1077563"/>
          </a:xfrm>
          <a:prstGeom prst="roundRect">
            <a:avLst>
              <a:gd name="adj" fmla="val 2443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 algn="ctr">
              <a:defRPr sz="1800">
                <a:uFillTx/>
              </a:defRPr>
            </a:pPr>
            <a:r>
              <a:rPr lang="en-US" sz="5000" dirty="0" smtClean="0">
                <a:uFill>
                  <a:solidFill>
                    <a:srgbClr val="FFFFFF"/>
                  </a:solidFill>
                </a:uFill>
              </a:rPr>
              <a:t>Available</a:t>
            </a:r>
            <a:endParaRPr sz="5000" dirty="0">
              <a:uFill>
                <a:solidFill>
                  <a:srgbClr val="FFFFFF"/>
                </a:solidFill>
              </a:uFill>
            </a:endParaRPr>
          </a:p>
        </p:txBody>
      </p:sp>
      <p:pic>
        <p:nvPicPr>
          <p:cNvPr id="4100" name="Picture 4" descr="D:\work\Matt-Bush\10.28.2015-new-videos-ABC\ABC Roofer\Gifs\Landscaper_Point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4624" y="-452586"/>
            <a:ext cx="576064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2" animBg="1" advAuto="0"/>
      <p:bldP spid="68" grpId="3" animBg="1" advAuto="0"/>
      <p:bldP spid="69" grpId="4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3" name="Picture 9" descr="D:\work\Matt-Bush\10.28.2015-new-videos-ABC\ABC Roofer\Gifs\bg2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0538"/>
            <a:ext cx="9217024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D:\work\Matt-Bush\10.28.2015-new-videos-ABC\ABC Roofer\Gifs\Landscaper_Happy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64840" y="-452586"/>
            <a:ext cx="8280920" cy="8280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hape 56"/>
          <p:cNvSpPr/>
          <p:nvPr/>
        </p:nvSpPr>
        <p:spPr>
          <a:xfrm>
            <a:off x="3149984" y="267494"/>
            <a:ext cx="5742496" cy="1800199"/>
          </a:xfrm>
          <a:prstGeom prst="roundRect">
            <a:avLst>
              <a:gd name="adj" fmla="val 13144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lang="en-US" sz="3800" dirty="0" smtClean="0">
                <a:uFill>
                  <a:solidFill>
                    <a:srgbClr val="FFFFFF"/>
                  </a:solidFill>
                </a:uFill>
              </a:rPr>
              <a:t>Together we will determine the best repair-installation option</a:t>
            </a:r>
            <a:endParaRPr sz="3800" dirty="0">
              <a:uFill>
                <a:solidFill>
                  <a:srgbClr val="FFFFFF"/>
                </a:solidFill>
              </a:uFill>
            </a:endParaRPr>
          </a:p>
        </p:txBody>
      </p:sp>
    </p:spTree>
    <p:extLst>
      <p:ext uri="{BB962C8B-B14F-4D97-AF65-F5344CB8AC3E}">
        <p14:creationId xmlns:p14="http://schemas.microsoft.com/office/powerpoint/2010/main" val="1660138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Natural-Paper-Background-Texture-HD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Shape 77"/>
          <p:cNvSpPr/>
          <p:nvPr/>
        </p:nvSpPr>
        <p:spPr>
          <a:xfrm>
            <a:off x="1541059" y="1078974"/>
            <a:ext cx="3415539" cy="1732240"/>
          </a:xfrm>
          <a:prstGeom prst="roundRect">
            <a:avLst>
              <a:gd name="adj" fmla="val 13039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Contact Us</a:t>
            </a:r>
            <a:br>
              <a:rPr sz="5000" dirty="0">
                <a:uFill>
                  <a:solidFill>
                    <a:srgbClr val="FFFFFF"/>
                  </a:solidFill>
                </a:uFill>
              </a:rPr>
            </a:br>
            <a:r>
              <a:rPr sz="5000" dirty="0" smtClean="0">
                <a:uFill>
                  <a:solidFill>
                    <a:srgbClr val="FFFFFF"/>
                  </a:solidFill>
                </a:uFill>
              </a:rPr>
              <a:t>Today</a:t>
            </a:r>
            <a:r>
              <a:rPr sz="3300" dirty="0" smtClean="0">
                <a:uFill>
                  <a:solidFill>
                    <a:srgbClr val="FFFFFF"/>
                  </a:solidFill>
                </a:uFill>
              </a:rPr>
              <a:t>      </a:t>
            </a:r>
            <a:endParaRPr sz="3300" dirty="0"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9" name="Shape 78"/>
          <p:cNvSpPr/>
          <p:nvPr/>
        </p:nvSpPr>
        <p:spPr>
          <a:xfrm>
            <a:off x="344312" y="3147814"/>
            <a:ext cx="5673055" cy="1732239"/>
          </a:xfrm>
          <a:prstGeom prst="roundRect">
            <a:avLst>
              <a:gd name="adj" fmla="val 2365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lang="en-US" sz="4600" dirty="0" smtClean="0">
                <a:uFill>
                  <a:solidFill>
                    <a:srgbClr val="FFFFFF"/>
                  </a:solidFill>
                </a:uFill>
              </a:rPr>
              <a:t>Don’t risk further damage to your home</a:t>
            </a:r>
            <a:endParaRPr sz="4600" dirty="0"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8" name="Shape 78"/>
          <p:cNvSpPr/>
          <p:nvPr/>
        </p:nvSpPr>
        <p:spPr>
          <a:xfrm>
            <a:off x="344313" y="3147813"/>
            <a:ext cx="5673055" cy="1732239"/>
          </a:xfrm>
          <a:prstGeom prst="roundRect">
            <a:avLst>
              <a:gd name="adj" fmla="val 2365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 algn="ctr">
              <a:defRPr>
                <a:uFillTx/>
              </a:defRPr>
            </a:pPr>
            <a:r>
              <a:rPr sz="4600" dirty="0">
                <a:uFill>
                  <a:solidFill>
                    <a:srgbClr val="FFFFFF"/>
                  </a:solidFill>
                </a:uFill>
              </a:rPr>
              <a:t>We Look Forward To</a:t>
            </a:r>
            <a:br>
              <a:rPr sz="4600" dirty="0">
                <a:uFill>
                  <a:solidFill>
                    <a:srgbClr val="FFFFFF"/>
                  </a:solidFill>
                </a:uFill>
              </a:rPr>
            </a:br>
            <a:r>
              <a:rPr sz="4600" dirty="0">
                <a:uFill>
                  <a:solidFill>
                    <a:srgbClr val="FFFFFF"/>
                  </a:solidFill>
                </a:uFill>
              </a:rPr>
              <a:t>  Hearing From</a:t>
            </a:r>
            <a:r>
              <a:rPr sz="4800" dirty="0">
                <a:uFill>
                  <a:solidFill>
                    <a:srgbClr val="FFFFFF"/>
                  </a:solidFill>
                </a:uFill>
              </a:rPr>
              <a:t> </a:t>
            </a:r>
            <a:r>
              <a:rPr sz="4600" dirty="0">
                <a:uFill>
                  <a:solidFill>
                    <a:srgbClr val="FFFFFF"/>
                  </a:solidFill>
                </a:uFill>
              </a:rPr>
              <a:t>You</a:t>
            </a:r>
          </a:p>
        </p:txBody>
      </p:sp>
      <p:pic>
        <p:nvPicPr>
          <p:cNvPr id="5124" name="Picture 4" descr="D:\work\Matt-Bush\10.28.2015-new-videos-ABC\ABC Roofer\Gifs\Landscaper_Thumbs Up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936" y="-524594"/>
            <a:ext cx="5956720" cy="595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8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2" fill="hold" grpId="2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2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2" animBg="1" advAuto="0"/>
      <p:bldP spid="9" grpId="0" animBg="1" advAuto="0"/>
      <p:bldP spid="9" grpId="1" animBg="1"/>
      <p:bldP spid="8" grpId="0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</TotalTime>
  <Words>212</Words>
  <Application>Microsoft Office PowerPoint</Application>
  <PresentationFormat>On-screen Show (16:9)</PresentationFormat>
  <Paragraphs>18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Bilyana</dc:creator>
  <cp:lastModifiedBy>Bilyana</cp:lastModifiedBy>
  <cp:revision>33</cp:revision>
  <dcterms:modified xsi:type="dcterms:W3CDTF">2015-11-15T13:51:37Z</dcterms:modified>
</cp:coreProperties>
</file>